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oboto Mon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regular.fntdata"/><Relationship Id="rId20" Type="http://schemas.openxmlformats.org/officeDocument/2006/relationships/slide" Target="slides/slide15.xml"/><Relationship Id="rId42" Type="http://schemas.openxmlformats.org/officeDocument/2006/relationships/font" Target="fonts/RobotoMono-italic.fntdata"/><Relationship Id="rId41" Type="http://schemas.openxmlformats.org/officeDocument/2006/relationships/font" Target="fonts/RobotoMono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RobotoMono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gif>
</file>

<file path=ppt/media/image11.gif>
</file>

<file path=ppt/media/image2.png>
</file>

<file path=ppt/media/image3.png>
</file>

<file path=ppt/media/image4.gif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wouldn’t normally test this sort of thing because it’s built into the language, but it’s interesting to see what happens with 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behaviors do we see from this?  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www.npmjs.com/package/tape" TargetMode="External"/><Relationship Id="rId4" Type="http://schemas.openxmlformats.org/officeDocument/2006/relationships/hyperlink" Target="https://www.npmjs.com/package/tape" TargetMode="External"/><Relationship Id="rId10" Type="http://schemas.openxmlformats.org/officeDocument/2006/relationships/hyperlink" Target="https://jenkins.io/" TargetMode="External"/><Relationship Id="rId9" Type="http://schemas.openxmlformats.org/officeDocument/2006/relationships/hyperlink" Target="https://jenkins.io/" TargetMode="External"/><Relationship Id="rId5" Type="http://schemas.openxmlformats.org/officeDocument/2006/relationships/hyperlink" Target="https://www.npmjs.com/package/tap-spec" TargetMode="External"/><Relationship Id="rId6" Type="http://schemas.openxmlformats.org/officeDocument/2006/relationships/hyperlink" Target="https://www.npmjs.com/package/proxyquire" TargetMode="External"/><Relationship Id="rId7" Type="http://schemas.openxmlformats.org/officeDocument/2006/relationships/hyperlink" Target="https://www.npmjs.com/package/supertest" TargetMode="External"/><Relationship Id="rId8" Type="http://schemas.openxmlformats.org/officeDocument/2006/relationships/hyperlink" Target="http://expressjs.com/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Blisteringly-Fast Introduction to Test-Driven Development</a:t>
            </a:r>
            <a:endParaRPr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Stephen K. Hess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2018/05/15</a:t>
            </a:r>
            <a:endParaRPr/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8499" y="3916375"/>
            <a:ext cx="1447000" cy="1026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the First Test</a:t>
            </a:r>
            <a:endParaRPr/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test to satisfy condition that when no second parameter is supplied (no character to count), then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/>
              <a:t> should be returned.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tape(</a:t>
            </a: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'no second parameter should return 0'</a:t>
            </a: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, test =&gt;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Given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const countOccurences = require('./countOccurences')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When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const count = countOccurences(‘abcba’)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Then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test.equals(count, 0)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})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for the First Test</a:t>
            </a:r>
            <a:endParaRPr/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just enough code</a:t>
            </a:r>
            <a:r>
              <a:rPr lang="en"/>
              <a:t> to get the first test to pass (return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/>
              <a:t> if second parameter is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undefined</a:t>
            </a:r>
            <a:r>
              <a:rPr lang="en"/>
              <a:t>)</a:t>
            </a:r>
            <a:r>
              <a:rPr lang="en"/>
              <a:t>: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function </a:t>
            </a: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countOccurences(source, characterToCount)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passes the first test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if (undefined === characterToCount)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  return 0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the Second Test</a:t>
            </a:r>
            <a:endParaRPr/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11600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Write a test to satisfy condition that when second parameter length is greater than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/>
              <a:t>, then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/>
              <a:t> should be returned.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tape('second parameter length &gt; 1 should return 0', test =&gt;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Given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const countOccurences = require('./countOccurences')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When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const count = countOccurences(‘abcba’, ‘aa’)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Then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test.equals(count, 0)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})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for the Second Test</a:t>
            </a:r>
            <a:endParaRPr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just enough code to get the first test to pass (return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/>
              <a:t> if second parameter has length &gt;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/>
              <a:t>):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function countOccurences(source, characterToCount)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passes the first and second tests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if (undefined === characterToCount || characterToCount.length &gt; 1)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  return 0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the Third Test</a:t>
            </a:r>
            <a:endParaRPr/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Write a test to satisfy condition that when second parameter length is length </a:t>
            </a:r>
            <a:r>
              <a:rPr b="1" lang="en"/>
              <a:t>1</a:t>
            </a:r>
            <a:r>
              <a:rPr lang="en"/>
              <a:t>, then the number of occurrences of it in the first string should be returned.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tape('second parameter length &gt; 1 should return 0', test =&gt;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Given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const countOccurences = require('./countOccurences')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When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const count = countOccurences(‘abcbabcba’, ‘b’)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Then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test.equals(count, 4)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})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for the Third Test</a:t>
            </a:r>
            <a:endParaRPr/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just enough code to get the third test to pass: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function countOccurences(source, characterToCount)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passes the first and second tests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if (undefined === characterToCount || characterToCount &gt; 1)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  return 0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let count = 0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for (char in source)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  if (source[char] === characterToCount)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    count++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passes the third test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return </a:t>
            </a: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count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We’re Done!</a:t>
            </a:r>
            <a:endParaRPr/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Description:</a:t>
            </a:r>
            <a:r>
              <a:rPr lang="en"/>
              <a:t>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Return number of instances of a letter in a parameter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Contract:</a:t>
            </a:r>
            <a:endParaRPr b="1"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✅ </a:t>
            </a:r>
            <a:r>
              <a:rPr lang="en"/>
              <a:t>Accepts 2 parameters 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First is string to count within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Second is character to count within first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✅ If second parameter is not length 1, otherwise return 0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✅ Otherwise, return number of occurrences of second parameter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7425" y="1358925"/>
            <a:ext cx="2460625" cy="178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Refactoring - Changing the Internals</a:t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that tests have been written, the implementation can change.  As long as the tests pass, your code works!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function countOccurences(source, characterToCount)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if (undefined === characterToCount || characterToCount &gt; 1) {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  return 0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// switch from for-loop to filter for fancier implementation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  return source.split('').filter(c =&gt; c === characterToCount).length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Black-box Testing - Discovering Functionality</a:t>
            </a:r>
            <a:endParaRPr/>
          </a:p>
        </p:txBody>
      </p:sp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9688" y="1057025"/>
            <a:ext cx="5264623" cy="40150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Easy Part - Testing Common Inputs</a:t>
            </a:r>
            <a:endParaRPr/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687" y="1136225"/>
            <a:ext cx="7900623" cy="1014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8" name="Shape 168"/>
          <p:cNvSpPr txBox="1"/>
          <p:nvPr/>
        </p:nvSpPr>
        <p:spPr>
          <a:xfrm>
            <a:off x="621675" y="2317750"/>
            <a:ext cx="7363500" cy="23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// default padString should be a space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assert.equal('abc'.padEnd(5), 'abc  ')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// explicit padString supplied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assert.equal('abc'.padEnd(5, '-'), 'abc--')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// multi-character padString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assert.equal('abc'.padEnd(6, '-!'), 'abc-!-')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// targetLength less than source string length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assert.equal('abc'.padEnd(2, '-'), 'abc')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History with </a:t>
            </a:r>
            <a:r>
              <a:rPr lang="en"/>
              <a:t>TDD</a:t>
            </a:r>
            <a:endParaRPr/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4204800" cy="15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Learned at Mapquest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JUnit, moved into Spock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Learned node.js+tape at Mapzen</a:t>
            </a:r>
            <a:endParaRPr/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475" y="747850"/>
            <a:ext cx="3822725" cy="2867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64" name="Shape 64"/>
          <p:cNvSpPr txBox="1"/>
          <p:nvPr/>
        </p:nvSpPr>
        <p:spPr>
          <a:xfrm>
            <a:off x="5022988" y="3794400"/>
            <a:ext cx="2339700" cy="13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John Flinchbaugh</a:t>
            </a:r>
            <a:endParaRPr>
              <a:solidFill>
                <a:srgbClr val="434343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>
                <a:solidFill>
                  <a:srgbClr val="434343"/>
                </a:solidFill>
              </a:rPr>
              <a:t>TDD mentor</a:t>
            </a:r>
            <a:endParaRPr>
              <a:solidFill>
                <a:srgbClr val="434343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>
                <a:solidFill>
                  <a:srgbClr val="434343"/>
                </a:solidFill>
              </a:rPr>
              <a:t>Sombrero enthusiast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Uncommon Inputs</a:t>
            </a:r>
            <a:endParaRPr/>
          </a:p>
        </p:txBody>
      </p: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687" y="1136225"/>
            <a:ext cx="7900623" cy="10144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75" name="Shape 175"/>
          <p:cNvSpPr txBox="1"/>
          <p:nvPr/>
        </p:nvSpPr>
        <p:spPr>
          <a:xfrm>
            <a:off x="621675" y="2317750"/>
            <a:ext cx="7363500" cy="23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// zero-length input should return all padString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assert.equal(''.padEnd(5, '-'), '-----')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// padString should use to the toString() value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assert.equal('abc'.padEnd(9, true), 'abctruetr')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assert.equal('abc'.padEnd(9, [1, 2]), 'abc1,21,2')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assert.equal('abc'.padEnd(9, function() {}), 'abcfuncti')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// negative targetLength should not cause error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assert.equal('abc'.padEnd(-5, '-'), 'abc')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// targetLength should be truncated to integer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assert.equal(</a:t>
            </a: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'abc'.padEnd(5.9, '-'), 'abc--')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// string targetLength should be massaged 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assert.equal('abc'.padEnd('5', '-'), 'abc--')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// inadvertent toString() of single-element array should work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assert.equal('abc'.padEnd([5], '-'), 'abc--')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// NaN should be treated a source string length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assert.equal('abc'.padEnd(NaN, '-'), 'abc')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// no parameters should treated as a source length string with no padding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assert.equal('abc'.padEnd(), 'abc')</a:t>
            </a:r>
            <a:endParaRPr b="1"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1" name="Shape 1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Uncommoner Inputs</a:t>
            </a:r>
            <a:endParaRPr/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4800" y="831850"/>
            <a:ext cx="2857500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Negative </a:t>
            </a:r>
            <a:r>
              <a:rPr lang="en"/>
              <a:t>Testing: Error Conditions</a:t>
            </a:r>
            <a:endParaRPr/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when </a:t>
            </a: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targetLength</a:t>
            </a:r>
            <a:r>
              <a:rPr lang="en"/>
              <a:t> is </a:t>
            </a: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Infinity</a:t>
            </a:r>
            <a:r>
              <a:rPr lang="en"/>
              <a:t>?  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 'abc'.padEnd(Infinity, '-')</a:t>
            </a:r>
            <a:endParaRPr b="1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RangeError: Invalid string length</a:t>
            </a:r>
            <a:endParaRPr b="1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at String.padEnd (native)</a:t>
            </a:r>
            <a:endParaRPr b="1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testable behavior!  But how?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Negative Testing: Error Conditions</a:t>
            </a:r>
            <a:endParaRPr/>
          </a:p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assert.throws</a:t>
            </a: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function() { 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'abc'.padEnd(Infinity, '-') 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},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/^RangeError:/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95" name="Shape 195"/>
          <p:cNvCxnSpPr/>
          <p:nvPr/>
        </p:nvCxnSpPr>
        <p:spPr>
          <a:xfrm rot="10800000">
            <a:off x="3007400" y="2511500"/>
            <a:ext cx="2186400" cy="50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" name="Shape 196"/>
          <p:cNvCxnSpPr/>
          <p:nvPr/>
        </p:nvCxnSpPr>
        <p:spPr>
          <a:xfrm flipH="1">
            <a:off x="5307550" y="1812550"/>
            <a:ext cx="951000" cy="9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" name="Shape 197"/>
          <p:cNvSpPr txBox="1"/>
          <p:nvPr/>
        </p:nvSpPr>
        <p:spPr>
          <a:xfrm>
            <a:off x="6258550" y="1614050"/>
            <a:ext cx="1584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to test</a:t>
            </a:r>
            <a:endParaRPr/>
          </a:p>
        </p:txBody>
      </p:sp>
      <p:sp>
        <p:nvSpPr>
          <p:cNvPr id="198" name="Shape 198"/>
          <p:cNvSpPr txBox="1"/>
          <p:nvPr/>
        </p:nvSpPr>
        <p:spPr>
          <a:xfrm>
            <a:off x="5193800" y="2869200"/>
            <a:ext cx="23652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Regexp matching error text</a:t>
            </a:r>
            <a:endParaRPr/>
          </a:p>
        </p:txBody>
      </p:sp>
      <p:sp>
        <p:nvSpPr>
          <p:cNvPr id="199" name="Shape 199"/>
          <p:cNvSpPr txBox="1"/>
          <p:nvPr/>
        </p:nvSpPr>
        <p:spPr>
          <a:xfrm>
            <a:off x="6099700" y="1206475"/>
            <a:ext cx="20361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assertion to use</a:t>
            </a:r>
            <a:endParaRPr b="1"/>
          </a:p>
        </p:txBody>
      </p:sp>
      <p:cxnSp>
        <p:nvCxnSpPr>
          <p:cNvPr id="200" name="Shape 200"/>
          <p:cNvCxnSpPr>
            <a:stCxn id="199" idx="1"/>
          </p:cNvCxnSpPr>
          <p:nvPr/>
        </p:nvCxnSpPr>
        <p:spPr>
          <a:xfrm rot="10800000">
            <a:off x="2659000" y="1373275"/>
            <a:ext cx="3440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Negative Testing: Error Conditions</a:t>
            </a:r>
            <a:endParaRPr/>
          </a:p>
        </p:txBody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assert.throws(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function() { </a:t>
            </a:r>
            <a:endParaRPr b="1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'abc'.padEnd(Infinity, '-') </a:t>
            </a:r>
            <a:endParaRPr b="1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},</a:t>
            </a:r>
            <a:endParaRPr b="1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/^RangeError:/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07" name="Shape 207"/>
          <p:cNvCxnSpPr/>
          <p:nvPr/>
        </p:nvCxnSpPr>
        <p:spPr>
          <a:xfrm rot="10800000">
            <a:off x="3007400" y="2511500"/>
            <a:ext cx="2186400" cy="50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" name="Shape 208"/>
          <p:cNvCxnSpPr/>
          <p:nvPr/>
        </p:nvCxnSpPr>
        <p:spPr>
          <a:xfrm flipH="1">
            <a:off x="5307550" y="1812550"/>
            <a:ext cx="951000" cy="9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" name="Shape 209"/>
          <p:cNvSpPr txBox="1"/>
          <p:nvPr/>
        </p:nvSpPr>
        <p:spPr>
          <a:xfrm>
            <a:off x="6258550" y="1614050"/>
            <a:ext cx="1584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Function to test</a:t>
            </a:r>
            <a:endParaRPr b="1"/>
          </a:p>
        </p:txBody>
      </p:sp>
      <p:sp>
        <p:nvSpPr>
          <p:cNvPr id="210" name="Shape 210"/>
          <p:cNvSpPr txBox="1"/>
          <p:nvPr/>
        </p:nvSpPr>
        <p:spPr>
          <a:xfrm>
            <a:off x="5193800" y="2869200"/>
            <a:ext cx="23652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Regexp matching error text</a:t>
            </a:r>
            <a:endParaRPr/>
          </a:p>
        </p:txBody>
      </p:sp>
      <p:sp>
        <p:nvSpPr>
          <p:cNvPr id="211" name="Shape 211"/>
          <p:cNvSpPr txBox="1"/>
          <p:nvPr/>
        </p:nvSpPr>
        <p:spPr>
          <a:xfrm>
            <a:off x="6099700" y="1206475"/>
            <a:ext cx="20361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assertion to use</a:t>
            </a:r>
            <a:endParaRPr/>
          </a:p>
        </p:txBody>
      </p:sp>
      <p:cxnSp>
        <p:nvCxnSpPr>
          <p:cNvPr id="212" name="Shape 212"/>
          <p:cNvCxnSpPr>
            <a:stCxn id="211" idx="1"/>
          </p:cNvCxnSpPr>
          <p:nvPr/>
        </p:nvCxnSpPr>
        <p:spPr>
          <a:xfrm rot="10800000">
            <a:off x="2659000" y="1373275"/>
            <a:ext cx="3440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Negative Testing: Error Conditions</a:t>
            </a:r>
            <a:endParaRPr/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 assert.throws(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function() { 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'abc'.padEnd(Infinity, '-') 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/^RangeError:/</a:t>
            </a:r>
            <a:endParaRPr b="1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19" name="Shape 219"/>
          <p:cNvCxnSpPr/>
          <p:nvPr/>
        </p:nvCxnSpPr>
        <p:spPr>
          <a:xfrm rot="10800000">
            <a:off x="3007400" y="2511500"/>
            <a:ext cx="2186400" cy="50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0" name="Shape 220"/>
          <p:cNvCxnSpPr/>
          <p:nvPr/>
        </p:nvCxnSpPr>
        <p:spPr>
          <a:xfrm flipH="1">
            <a:off x="5307550" y="1812550"/>
            <a:ext cx="951000" cy="9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1" name="Shape 221"/>
          <p:cNvSpPr txBox="1"/>
          <p:nvPr/>
        </p:nvSpPr>
        <p:spPr>
          <a:xfrm>
            <a:off x="6258550" y="1614050"/>
            <a:ext cx="1584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to test</a:t>
            </a:r>
            <a:endParaRPr/>
          </a:p>
        </p:txBody>
      </p:sp>
      <p:sp>
        <p:nvSpPr>
          <p:cNvPr id="222" name="Shape 222"/>
          <p:cNvSpPr txBox="1"/>
          <p:nvPr/>
        </p:nvSpPr>
        <p:spPr>
          <a:xfrm>
            <a:off x="5193800" y="2869200"/>
            <a:ext cx="26883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Regexp matching error text</a:t>
            </a:r>
            <a:endParaRPr b="1"/>
          </a:p>
        </p:txBody>
      </p:sp>
      <p:sp>
        <p:nvSpPr>
          <p:cNvPr id="223" name="Shape 223"/>
          <p:cNvSpPr txBox="1"/>
          <p:nvPr/>
        </p:nvSpPr>
        <p:spPr>
          <a:xfrm>
            <a:off x="6099700" y="1206475"/>
            <a:ext cx="20361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assertion to use</a:t>
            </a:r>
            <a:endParaRPr/>
          </a:p>
        </p:txBody>
      </p:sp>
      <p:cxnSp>
        <p:nvCxnSpPr>
          <p:cNvPr id="224" name="Shape 224"/>
          <p:cNvCxnSpPr>
            <a:stCxn id="223" idx="1"/>
          </p:cNvCxnSpPr>
          <p:nvPr/>
        </p:nvCxnSpPr>
        <p:spPr>
          <a:xfrm rot="10800000">
            <a:off x="2659000" y="1373275"/>
            <a:ext cx="3440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Things Get Hard To Test</a:t>
            </a:r>
            <a:endParaRPr/>
          </a:p>
        </p:txBody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with tight couplings to services: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const pgDb = require('postgresql')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const queue = require('rabbit-mq')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function doSomeStuff(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param1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receive a message from the message queue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const message = queue.receive()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insert it and param1 into the database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pgDb.exec(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INSERT INTO table VALUES (${param1}, ${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message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})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return pgDb.commit()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31" name="Shape 2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1375" y="843095"/>
            <a:ext cx="2833700" cy="14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For People Who Hate Themselves</a:t>
            </a:r>
            <a:endParaRPr/>
          </a:p>
        </p:txBody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function testDoSomeStuff() {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Given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1. a bootstrapped database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2. a bootstrapped message queue 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3. the function to test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const doSomeStuff = require('./doSomeStuff')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When 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const result = doSomeStuff('foobar')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Then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1. select inserted values from database and assert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2. assert the return value from doSomeStuff()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3. assert that message queue no longer contains the message received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And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shut down the database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shut down the message queue	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38" name="Shape 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5250" y="1152475"/>
            <a:ext cx="3359300" cy="18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Dependency Injection to the Rescue!</a:t>
            </a:r>
            <a:endParaRPr/>
          </a:p>
        </p:txBody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// inject the message queue and database functions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module.exports = function(receive, insert, commit) {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return 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function doSomeStuff(param1) {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receive a message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const message = receive()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insert it and param1 into the database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insert(param1, message)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return commit()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5" name="Shape 245"/>
          <p:cNvSpPr txBox="1"/>
          <p:nvPr/>
        </p:nvSpPr>
        <p:spPr>
          <a:xfrm>
            <a:off x="4111625" y="3187675"/>
            <a:ext cx="4720800" cy="1381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dependency injection: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 “free reign” over database and message queue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Only injected functions need to be mocked</a:t>
            </a:r>
            <a:endParaRPr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 longer tied to a specific database and message queue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With Dependency Injection</a:t>
            </a:r>
            <a:endParaRPr/>
          </a:p>
        </p:txBody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function testDoSomeStuff() {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Given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const receive = () =&gt; { return 'test message' }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const exec = (stmt) =&gt; { assert.equals(stmt, 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'INSERT INTO table VALUES (“foobar”, “test message”)'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) }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const commit = () =&gt; { assert.ok(); return 17; }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const doSomeStuff = require('./doSomeStuff')(receive, 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insert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, commit)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When 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const result = doSomeStuff('foobar')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// Then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assert.equal(result, 17, 'result of commit should be returned')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tests and code incrementally to fulfill product requirements that: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“</a:t>
            </a:r>
            <a:r>
              <a:rPr lang="en"/>
              <a:t>Proves” functionality requirements (not mathematical proof)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Verif</a:t>
            </a:r>
            <a:r>
              <a:rPr lang="en"/>
              <a:t>ies</a:t>
            </a:r>
            <a:r>
              <a:rPr lang="en"/>
              <a:t> behaviors of the code contract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</a:t>
            </a:r>
            <a:r>
              <a:rPr lang="en"/>
              <a:t>ncourages s</a:t>
            </a:r>
            <a:r>
              <a:rPr lang="en"/>
              <a:t>imple design with rich test coverage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Treats the code under test as black box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Adds built-in documentation of functionality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Colloquially known as “unit testing”</a:t>
            </a:r>
            <a:endParaRPr/>
          </a:p>
        </p:txBody>
      </p:sp>
      <p:sp>
        <p:nvSpPr>
          <p:cNvPr id="70" name="Shape 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Test-Driven Development?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Dependency Injection in the Javascript API</a:t>
            </a:r>
            <a:endParaRPr/>
          </a:p>
        </p:txBody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Array.sort</a:t>
            </a:r>
            <a:r>
              <a:rPr lang="en"/>
              <a:t> function allows for injected comparator:</a:t>
            </a:r>
            <a:endParaRPr/>
          </a:p>
        </p:txBody>
      </p:sp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6350" y="1815301"/>
            <a:ext cx="6131298" cy="26217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</a:t>
            </a:r>
            <a:r>
              <a:rPr lang="en"/>
              <a:t>Tugboat Practices TDD</a:t>
            </a:r>
            <a:endParaRPr/>
          </a:p>
        </p:txBody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used: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u="sng">
                <a:solidFill>
                  <a:schemeClr val="hlink"/>
                </a:solidFill>
                <a:hlinkClick r:id="rId3"/>
              </a:rPr>
              <a:t>t</a:t>
            </a:r>
            <a:r>
              <a:rPr lang="en" u="sng">
                <a:solidFill>
                  <a:schemeClr val="hlink"/>
                </a:solidFill>
                <a:hlinkClick r:id="rId4"/>
              </a:rPr>
              <a:t>ape</a:t>
            </a:r>
            <a:r>
              <a:rPr lang="en"/>
              <a:t> framework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u="sng">
                <a:solidFill>
                  <a:schemeClr val="hlink"/>
                </a:solidFill>
                <a:hlinkClick r:id="rId5"/>
              </a:rPr>
              <a:t>tap-spec</a:t>
            </a:r>
            <a:r>
              <a:rPr lang="en"/>
              <a:t> for reporting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u="sng">
                <a:solidFill>
                  <a:schemeClr val="hlink"/>
                </a:solidFill>
                <a:hlinkClick r:id="rId6"/>
              </a:rPr>
              <a:t>proxyquire</a:t>
            </a:r>
            <a:r>
              <a:rPr lang="en"/>
              <a:t> for dependency mocking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u="sng">
                <a:solidFill>
                  <a:schemeClr val="hlink"/>
                </a:solidFill>
                <a:hlinkClick r:id="rId7"/>
              </a:rPr>
              <a:t>supertest</a:t>
            </a:r>
            <a:r>
              <a:rPr lang="en"/>
              <a:t> for </a:t>
            </a:r>
            <a:r>
              <a:rPr lang="en" u="sng">
                <a:solidFill>
                  <a:schemeClr val="hlink"/>
                </a:solidFill>
                <a:hlinkClick r:id="rId8"/>
              </a:rPr>
              <a:t>express</a:t>
            </a:r>
            <a:r>
              <a:rPr lang="en"/>
              <a:t> routes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u="sng">
                <a:solidFill>
                  <a:schemeClr val="hlink"/>
                </a:solidFill>
                <a:hlinkClick r:id="rId9"/>
              </a:rPr>
              <a:t>J</a:t>
            </a:r>
            <a:r>
              <a:rPr lang="en" u="sng">
                <a:solidFill>
                  <a:schemeClr val="hlink"/>
                </a:solidFill>
                <a:hlinkClick r:id="rId10"/>
              </a:rPr>
              <a:t>enkins</a:t>
            </a:r>
            <a:r>
              <a:rPr lang="en"/>
              <a:t> for test running and deployment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Unit tests + Integration tests + Jenkins = </a:t>
            </a:r>
            <a:r>
              <a:rPr b="1" lang="en"/>
              <a:t>C</a:t>
            </a:r>
            <a:r>
              <a:rPr lang="en"/>
              <a:t>ontinuous </a:t>
            </a:r>
            <a:r>
              <a:rPr b="1" lang="en"/>
              <a:t>D</a:t>
            </a:r>
            <a:r>
              <a:rPr lang="en"/>
              <a:t>eployment!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Currently 2104 unit tests, but there’s opportunity for a </a:t>
            </a:r>
            <a:r>
              <a:rPr b="1" lang="en"/>
              <a:t>lot</a:t>
            </a:r>
            <a:r>
              <a:rPr lang="en"/>
              <a:t> more.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Practice TDD</a:t>
            </a:r>
            <a:endParaRPr/>
          </a:p>
        </p:txBody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flow for writing code backed by tests: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10. Identify the most basic behavior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20. Write a test for that behavior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30. Watch that test fail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40. Write enough code to make that test pass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50. Refactor (optional)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60.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GOTO 10</a:t>
            </a:r>
            <a:r>
              <a:rPr lang="en"/>
              <a:t> (until done)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70. You’re done!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called the red/green repeat cycle.</a:t>
            </a:r>
            <a:endParaRPr/>
          </a:p>
        </p:txBody>
      </p:sp>
      <p:pic>
        <p:nvPicPr>
          <p:cNvPr id="271" name="Shape 2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7079" y="966400"/>
            <a:ext cx="3210675" cy="321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Characteristics of Good Unit Tests</a:t>
            </a:r>
            <a:endParaRPr/>
          </a:p>
        </p:txBody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Should test exactly one behavior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Should follow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given</a:t>
            </a:r>
            <a:r>
              <a:rPr lang="en"/>
              <a:t>/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when</a:t>
            </a:r>
            <a:r>
              <a:rPr lang="en"/>
              <a:t>/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r>
              <a:rPr lang="en"/>
              <a:t> flow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Should test unexpected inputs (edge and negative cases)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Run order should not matter (no side effects)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Test file has 1:1 correspondence with file under test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Don’t test methods only exposed for testing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Dependencies are injected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Should run quickly (that is, no longer than 1 minute for all tests)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  <p:pic>
        <p:nvPicPr>
          <p:cNvPr id="283" name="Shape 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6024" y="1217750"/>
            <a:ext cx="5111950" cy="283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Effects of Test-Driven Development</a:t>
            </a:r>
            <a:endParaRPr/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TDD is practiced, the following effects are felt: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Refactoring becomes easier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Changes how you write code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Marginal increase in time spent coding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Dramatic decrease in time spent debugging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Iteration on new features is faster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Fewer implementation details to remember!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Easier for others to maintain (decrease in murderous rage)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a Test Look Like?</a:t>
            </a:r>
            <a:endParaRPr/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function verifyABehavior() {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  // Given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variables that have been setup)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  // When (code under test is executed)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  // Then (assert values of outputs and behaviors)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Starting Simple - Dividing 2 Numbers</a:t>
            </a:r>
            <a:endParaRPr/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function dividendShouldBeNumeratorDividedByDenominator() {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    // Given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    const numerator = 10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    const denominator = 5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    // When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    const dividend = numerator / denominator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    // Then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    assert.equal(dividend, 2)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Tests with Tape</a:t>
            </a:r>
            <a:endParaRPr/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311700" y="1152475"/>
            <a:ext cx="8520600" cy="3545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tape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 = require('tape')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tape('dividend should be numerator divided by denominators', test =&gt; {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  // given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  const numerator = 10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  const denominator = 5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  // when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const dividend = numerator / denominator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  // then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  test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.equals(dividend, 2)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})</a:t>
            </a:r>
            <a:endParaRPr b="1" sz="14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Tape?</a:t>
            </a:r>
            <a:endParaRPr/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Tape is a unit testing framework for Javascript.  The following assertions are available: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k()</a:t>
            </a:r>
            <a:r>
              <a:rPr lang="en"/>
              <a:t> /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notOk()</a:t>
            </a:r>
            <a:r>
              <a:rPr lang="en"/>
              <a:t> - boolean conditions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equals()</a:t>
            </a:r>
            <a:r>
              <a:rPr lang="en"/>
              <a:t> /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notEquals()</a:t>
            </a:r>
            <a:r>
              <a:rPr lang="en"/>
              <a:t> - simple comparisons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deepEquals()</a:t>
            </a:r>
            <a:r>
              <a:rPr lang="en"/>
              <a:t> /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notDeepEquals()</a:t>
            </a:r>
            <a:r>
              <a:rPr lang="en"/>
              <a:t> - deep object comparisons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throws()</a:t>
            </a:r>
            <a:r>
              <a:rPr lang="en"/>
              <a:t> /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doesNotThrow()</a:t>
            </a:r>
            <a:r>
              <a:rPr lang="en"/>
              <a:t> - negative tests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Function: Count Occurrences of a Letter in a String</a:t>
            </a:r>
            <a:endParaRPr/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Description:</a:t>
            </a:r>
            <a:r>
              <a:rPr lang="en"/>
              <a:t>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Return number of instances of a letter in a string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Contract:</a:t>
            </a:r>
            <a:endParaRPr b="1"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Accepts 2 parameters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First is string to count within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Second is character to count within first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If second parameter is not length 1, then return 0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Otherwise, return number of occurrences of second parameter in first parameter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